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9144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/>
          </a:p>
        </p:txBody>
      </p:sp>
      <p:sp>
        <p:nvSpPr>
          <p:cNvPr id="198" name="Google Shape;198;p13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91ffc86ab_3_89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91ffc86ab_3_8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liming</a:t>
            </a:r>
            <a:endParaRPr/>
          </a:p>
        </p:txBody>
      </p:sp>
      <p:sp>
        <p:nvSpPr>
          <p:cNvPr id="206" name="Google Shape;206;g591ffc86ab_3_89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214" name="Google Shape;214;p11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222" name="Google Shape;222;p12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7d94fd35e_0_11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57d94fd35e_0_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230" name="Google Shape;230;g57d94fd35e_0_11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91ffc86ab_8_8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91ffc86ab_8_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238" name="Google Shape;238;g591ffc86ab_8_8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7d94fd35e_0_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262" name="Google Shape;262;g57d94fd35e_0_20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123" name="Google Shape;123;p2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7d94fd35e_0_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269" name="Google Shape;269;g57d94fd35e_0_36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91ffc86ab_8_1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91ffc86ab_8_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278" name="Google Shape;278;g591ffc86ab_8_1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91ffc86ab_8_26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91ffc86ab_8_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286" name="Google Shape;286;g591ffc86ab_8_26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91ffc86ab_8_39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91ffc86ab_8_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295" name="Google Shape;295;g591ffc86ab_8_39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91ffc86ab_3_6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304" name="Google Shape;304;g591ffc86ab_3_63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91ffc86ab_3_7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314" name="Google Shape;314;g591ffc86ab_3_72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91ffc86ab_3_8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324" name="Google Shape;324;g591ffc86ab_3_80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334" name="Google Shape;334;p18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91ffc86ab_3_5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342" name="Google Shape;342;g591ffc86ab_3_55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91ffc86ab_3_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350" name="Google Shape;350;g591ffc86ab_3_15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91ffc86ab_3_10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591ffc86ab_3_109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0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91ffc86ab_3_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591ffc86ab_3_23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91ffc86ab_3_4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591ffc86ab_3_43:notes"/>
          <p:cNvSpPr/>
          <p:nvPr>
            <p:ph idx="2" type="sldImg"/>
          </p:nvPr>
        </p:nvSpPr>
        <p:spPr>
          <a:xfrm>
            <a:off x="2857500" y="514350"/>
            <a:ext cx="3429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404" name="Google Shape;404;p23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anushka</a:t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/>
          </a:p>
        </p:txBody>
      </p:sp>
      <p:sp>
        <p:nvSpPr>
          <p:cNvPr id="159" name="Google Shape;159;p6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/>
          </a:p>
        </p:txBody>
      </p:sp>
      <p:sp>
        <p:nvSpPr>
          <p:cNvPr id="168" name="Google Shape;168;p7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1098770" y="2234918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1098772" y="4127675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27869" y="3445123"/>
            <a:ext cx="3657600" cy="3024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1pPr>
            <a:lvl2pPr indent="-3143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indent="-31432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indent="-31432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indent="-31432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indent="-3048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56" name="Google Shape;56;p11"/>
          <p:cNvSpPr txBox="1"/>
          <p:nvPr>
            <p:ph idx="2" type="body"/>
          </p:nvPr>
        </p:nvSpPr>
        <p:spPr>
          <a:xfrm>
            <a:off x="4230206" y="3445123"/>
            <a:ext cx="3657600" cy="3024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  <a:defRPr b="0" i="0" sz="1800">
                <a:latin typeface="Cambria"/>
                <a:ea typeface="Cambria"/>
                <a:cs typeface="Cambria"/>
                <a:sym typeface="Cambria"/>
              </a:defRPr>
            </a:lvl1pPr>
            <a:lvl2pPr indent="-3143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indent="-31432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indent="-31432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indent="-31432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indent="-3048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57" name="Google Shape;57;p11"/>
          <p:cNvSpPr txBox="1"/>
          <p:nvPr>
            <p:ph idx="3" type="body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91425" spcFirstLastPara="1" rIns="91425" wrap="square" tIns="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58" name="Google Shape;58;p11"/>
          <p:cNvSpPr txBox="1"/>
          <p:nvPr>
            <p:ph idx="4" type="body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91425" spcFirstLastPara="1" rIns="91425" wrap="square" tIns="0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59" name="Google Shape;59;p11"/>
          <p:cNvSpPr txBox="1"/>
          <p:nvPr>
            <p:ph idx="5" type="body"/>
          </p:nvPr>
        </p:nvSpPr>
        <p:spPr>
          <a:xfrm>
            <a:off x="327869" y="2000387"/>
            <a:ext cx="7556499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64768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type="title"/>
          </p:nvPr>
        </p:nvSpPr>
        <p:spPr>
          <a:xfrm>
            <a:off x="1098770" y="2234918"/>
            <a:ext cx="7857900" cy="1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1098772" y="4127675"/>
            <a:ext cx="78579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99309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327868" y="1191805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27868" y="2307817"/>
            <a:ext cx="82257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14325" lvl="5" marL="27432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indent="-314325" lvl="7" marL="36576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indent="-314325" lvl="8" marL="41148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2275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786685" y="1498984"/>
            <a:ext cx="217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 OR UNIT NAME.</a:t>
            </a:r>
            <a:r>
              <a:rPr b="0" i="0" lang="en-US" sz="1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DELETE FROM MASTER SLIDE IF N/A</a:t>
            </a:r>
            <a:endParaRPr b="0" i="0"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1098770" y="2860400"/>
            <a:ext cx="7857900" cy="1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1098772" y="4753157"/>
            <a:ext cx="78579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89" name="Google Shape;89;p17"/>
          <p:cNvSpPr txBox="1"/>
          <p:nvPr/>
        </p:nvSpPr>
        <p:spPr>
          <a:xfrm>
            <a:off x="918000" y="1309444"/>
            <a:ext cx="217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</a:t>
            </a:r>
            <a:r>
              <a:rPr b="0" i="0" lang="en-US" sz="1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of Electrical &amp; Computer Engineering</a:t>
            </a:r>
            <a:endParaRPr b="0" i="0" sz="1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27868" y="1191805"/>
            <a:ext cx="75564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27868" y="1191805"/>
            <a:ext cx="75564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27868" y="2307816"/>
            <a:ext cx="7556400" cy="4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14325" lvl="5" marL="27432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indent="-314325" lvl="7" marL="36576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indent="-314325" lvl="8" marL="41148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27869" y="2000387"/>
            <a:ext cx="75564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27868" y="1191805"/>
            <a:ext cx="75564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327868" y="2775087"/>
            <a:ext cx="75564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14325" lvl="5" marL="27432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indent="-314325" lvl="7" marL="36576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indent="-314325" lvl="8" marL="4114800" rtl="0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64768" y="5943488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27869" y="3445123"/>
            <a:ext cx="36576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1pPr>
            <a:lvl2pPr indent="-314325" lvl="1" marL="9144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indent="-314325" lvl="2" marL="13716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indent="-314325" lvl="3" marL="18288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indent="-314325" lvl="4" marL="22860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indent="-304800" lvl="5" marL="2743200" rtl="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rtl="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indent="-304800" lvl="7" marL="3657600" rtl="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indent="-304800" lvl="8" marL="4114800" rtl="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4230206" y="3445123"/>
            <a:ext cx="36576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rtl="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b="0" i="0" sz="1800">
                <a:latin typeface="Cambria"/>
                <a:ea typeface="Cambria"/>
                <a:cs typeface="Cambria"/>
                <a:sym typeface="Cambria"/>
              </a:defRPr>
            </a:lvl1pPr>
            <a:lvl2pPr indent="-314325" lvl="1" marL="9144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indent="-314325" lvl="2" marL="13716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indent="-314325" lvl="3" marL="18288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indent="-314325" lvl="4" marL="2286000" rtl="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indent="-304800" lvl="5" marL="2743200" rtl="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rtl="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indent="-304800" lvl="7" marL="3657600" rtl="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indent="-304800" lvl="8" marL="4114800" rtl="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107" name="Google Shape;107;p21"/>
          <p:cNvSpPr txBox="1"/>
          <p:nvPr>
            <p:ph idx="3" type="body"/>
          </p:nvPr>
        </p:nvSpPr>
        <p:spPr>
          <a:xfrm>
            <a:off x="327869" y="3068606"/>
            <a:ext cx="3657600" cy="32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91425" spcFirstLastPara="1" rIns="91425" wrap="square" tIns="0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108" name="Google Shape;108;p21"/>
          <p:cNvSpPr txBox="1"/>
          <p:nvPr>
            <p:ph idx="4" type="body"/>
          </p:nvPr>
        </p:nvSpPr>
        <p:spPr>
          <a:xfrm>
            <a:off x="4230206" y="3068606"/>
            <a:ext cx="3657600" cy="32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91425" spcFirstLastPara="1" rIns="91425" wrap="square" tIns="0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109" name="Google Shape;109;p21"/>
          <p:cNvSpPr txBox="1"/>
          <p:nvPr>
            <p:ph idx="5" type="body"/>
          </p:nvPr>
        </p:nvSpPr>
        <p:spPr>
          <a:xfrm>
            <a:off x="327869" y="2000387"/>
            <a:ext cx="75564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327868" y="1191805"/>
            <a:ext cx="75564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64768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99309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327868" y="1191805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327868" y="2307817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2275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 OR UNIT NAME. DELETE FROM MASTER SLIDE IF N/A</a:t>
            </a:r>
            <a:endParaRPr b="0" i="0" sz="12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1098770" y="2860400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098772" y="4753157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39" name="Google Shape;39;p7"/>
          <p:cNvSpPr txBox="1"/>
          <p:nvPr/>
        </p:nvSpPr>
        <p:spPr>
          <a:xfrm>
            <a:off x="918000" y="1309444"/>
            <a:ext cx="21704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 of Electrical &amp; Computer Engineering</a:t>
            </a:r>
            <a:endParaRPr b="0" i="0" sz="14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27869" y="2000387"/>
            <a:ext cx="7556499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64768" y="5943488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9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0"/>
            <a:ext cx="9143997" cy="64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184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14325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325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325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325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890895" y="418391"/>
            <a:ext cx="50897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DEPARTMENT OF ELECTRICAL AND COMPUTER ENGINEERING</a:t>
            </a:r>
            <a:endParaRPr b="0" i="0" sz="1000" u="none" cap="none" strike="noStrike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0"/>
            <a:ext cx="9143998" cy="64922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>
            <p:ph type="title"/>
          </p:nvPr>
        </p:nvSpPr>
        <p:spPr>
          <a:xfrm>
            <a:off x="327868" y="1191805"/>
            <a:ext cx="75564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27868" y="2297101"/>
            <a:ext cx="7556400" cy="4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2000"/>
              </a:spcBef>
              <a:spcAft>
                <a:spcPts val="0"/>
              </a:spcAft>
              <a:buClr>
                <a:srgbClr val="EDB184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238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2385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2385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238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14325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325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325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325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7" name="Google Shape;67;p12"/>
          <p:cNvSpPr txBox="1"/>
          <p:nvPr/>
        </p:nvSpPr>
        <p:spPr>
          <a:xfrm>
            <a:off x="890895" y="418391"/>
            <a:ext cx="508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DEPARTMENT OF ELECTRICAL AND COMPUTER ENGINEERING</a:t>
            </a:r>
            <a:endParaRPr b="0" i="0" sz="100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930856" y="2446721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4400"/>
              <a:t>Implementation of Median Filter on Z -Board and AWS </a:t>
            </a:r>
            <a:br>
              <a:rPr b="1" lang="en-US" sz="4400"/>
            </a:br>
            <a:endParaRPr b="1" sz="4400"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930858" y="4562983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/>
              <a:t>By, 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/>
              <a:t>Anushka Swarup, 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/>
              <a:t>Medini J. Aradhya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/>
              <a:t>Liming Xu</a:t>
            </a:r>
            <a:endParaRPr sz="2000"/>
          </a:p>
        </p:txBody>
      </p:sp>
      <p:sp>
        <p:nvSpPr>
          <p:cNvPr id="119" name="Google Shape;119;p22"/>
          <p:cNvSpPr txBox="1"/>
          <p:nvPr/>
        </p:nvSpPr>
        <p:spPr>
          <a:xfrm>
            <a:off x="2148487" y="586443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Reconfigurable Computing – Project.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672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Design and Implementation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196371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Datapath: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769071"/>
            <a:ext cx="8668952" cy="358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237524" y="5472725"/>
            <a:ext cx="69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Latency: 3*3=9 cycles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27868" y="690266"/>
            <a:ext cx="8674730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VI. Block Diagram </a:t>
            </a:r>
            <a:endParaRPr/>
          </a:p>
        </p:txBody>
      </p:sp>
      <p:sp>
        <p:nvSpPr>
          <p:cNvPr id="201" name="Google Shape;201;p3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50" y="1429187"/>
            <a:ext cx="8199379" cy="434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27868" y="1191805"/>
            <a:ext cx="8225700" cy="101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limitation: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27868" y="2307817"/>
            <a:ext cx="8225700" cy="373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Address is represented by 15 bit vector, thus the size of the image cannot exceed 2^15 words (131kB)</a:t>
            </a:r>
            <a:endParaRPr/>
          </a:p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2897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Design and Implementation - AWS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432650" y="1435375"/>
            <a:ext cx="80826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 </a:t>
            </a:r>
            <a:r>
              <a:rPr lang="en-US">
                <a:solidFill>
                  <a:srgbClr val="00529B"/>
                </a:solidFill>
              </a:rPr>
              <a:t>Xilinx FPGAs are available in the Amazon Elastic Compute Cloud (Amazon EC2) F1 instances.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>
                <a:solidFill>
                  <a:srgbClr val="00529B"/>
                </a:solidFill>
              </a:rPr>
              <a:t>With F1 instances you can: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>
                <a:solidFill>
                  <a:srgbClr val="00529B"/>
                </a:solidFill>
              </a:rPr>
              <a:t>deploy custom hardware acceleration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>
                <a:solidFill>
                  <a:srgbClr val="00529B"/>
                </a:solidFill>
              </a:rPr>
              <a:t>Use your existing FPGA algorithms</a:t>
            </a:r>
            <a:endParaRPr>
              <a:solidFill>
                <a:srgbClr val="00529B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1350"/>
              <a:buChar char="■"/>
            </a:pPr>
            <a:r>
              <a:rPr lang="en-US">
                <a:solidFill>
                  <a:srgbClr val="00529B"/>
                </a:solidFill>
              </a:rPr>
              <a:t>Tool Used with AWS-F1 is SDAccel. </a:t>
            </a:r>
            <a:endParaRPr>
              <a:solidFill>
                <a:srgbClr val="00529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00529B"/>
              </a:solidFill>
            </a:endParaRPr>
          </a:p>
        </p:txBody>
      </p:sp>
      <p:sp>
        <p:nvSpPr>
          <p:cNvPr id="218" name="Google Shape;218;p3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289818" y="568163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Design and Implementation - AWS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128600" y="1136250"/>
            <a:ext cx="87723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u="sng">
                <a:solidFill>
                  <a:srgbClr val="00529B"/>
                </a:solidFill>
              </a:rPr>
              <a:t>Structure: </a:t>
            </a:r>
            <a:endParaRPr b="1" u="sng"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Create F1 Instance on AWS.</a:t>
            </a:r>
            <a:endParaRPr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Create Storage bucket and Private connection keys. </a:t>
            </a:r>
            <a:endParaRPr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Launch EC2-F1 Instance</a:t>
            </a:r>
            <a:endParaRPr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Connect to it via PuTTy with the connection keys. </a:t>
            </a:r>
            <a:endParaRPr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Set up GUI on the instance ( Since AWS FPGA Developer AMI does not include GUI ) 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529B"/>
                </a:solidFill>
              </a:rPr>
              <a:t>→ Hence connect to the RDP Client where the instance is running Centos 7 and the FPGA Developer AMI.</a:t>
            </a:r>
            <a:endParaRPr>
              <a:solidFill>
                <a:srgbClr val="00529B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29B"/>
              </a:buClr>
              <a:buSzPts val="2200"/>
              <a:buAutoNum type="arabicParenR"/>
            </a:pPr>
            <a:r>
              <a:rPr lang="en-US">
                <a:solidFill>
                  <a:srgbClr val="00529B"/>
                </a:solidFill>
              </a:rPr>
              <a:t>Configure the instance for working with SDAccel ( By create groups&gt; users&gt; add permissions &gt; get authentication details &gt; </a:t>
            </a:r>
            <a:endParaRPr>
              <a:solidFill>
                <a:srgbClr val="00529B"/>
              </a:solidFill>
            </a:endParaRPr>
          </a:p>
        </p:txBody>
      </p:sp>
      <p:sp>
        <p:nvSpPr>
          <p:cNvPr id="226" name="Google Shape;226;p3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289818" y="568163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Design and Implementation - AWS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289705" y="1264817"/>
            <a:ext cx="82257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00529B"/>
                </a:solidFill>
              </a:rPr>
              <a:t>6) Configure the SDAccel Environment :</a:t>
            </a:r>
            <a:endParaRPr b="1"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0529B"/>
                </a:solidFill>
              </a:rPr>
              <a:t> </a:t>
            </a:r>
            <a:r>
              <a:rPr lang="en-US" sz="2200">
                <a:solidFill>
                  <a:srgbClr val="00529B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sz="2200">
                <a:solidFill>
                  <a:srgbClr val="00529B"/>
                </a:solidFill>
              </a:rPr>
              <a:t>Execute the following commands from the command line of the instance terminal:</a:t>
            </a:r>
            <a:endParaRPr sz="2200"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git clone https://github.com/aws/aws-fpga.git $AWS_FPGA_REPO_DIR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5CC5"/>
                </a:solidFill>
                <a:latin typeface="Arial"/>
                <a:ea typeface="Arial"/>
                <a:cs typeface="Arial"/>
                <a:sym typeface="Arial"/>
              </a:rPr>
              <a:t>cd</a:t>
            </a: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$AWS_FPGA_REPO_DIR</a:t>
            </a:r>
            <a:endParaRPr sz="20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5CC5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sdaccel_setup.sh</a:t>
            </a:r>
            <a:endParaRPr sz="2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0B5394"/>
                </a:solidFill>
              </a:rPr>
              <a:t>7) Create and compile a project to create “.xclbin” file</a:t>
            </a:r>
            <a:endParaRPr sz="2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529B"/>
                </a:solidFill>
              </a:rPr>
              <a:t>Import the necessary files for the project ( .ocl, .cpp, input files and binary files) Run the Emulation to verify the functionality of both SW and HW then perform a system run to generate the file to run on the FPGA board. </a:t>
            </a:r>
            <a:endParaRPr sz="2000"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0B5394"/>
                </a:solidFill>
              </a:rPr>
              <a:t>8) Run the “.xclbin” </a:t>
            </a:r>
            <a:r>
              <a:rPr lang="en-US" sz="2200">
                <a:solidFill>
                  <a:srgbClr val="0B5394"/>
                </a:solidFill>
              </a:rPr>
              <a:t>file via the terminal to execute the project on the FPGA. </a:t>
            </a:r>
            <a:endParaRPr sz="2000"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0B5394"/>
              </a:solidFill>
            </a:endParaRPr>
          </a:p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327868" y="747705"/>
            <a:ext cx="8225700" cy="101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00529B"/>
                </a:solidFill>
                <a:latin typeface="Cambria"/>
                <a:ea typeface="Cambria"/>
                <a:cs typeface="Cambria"/>
                <a:sym typeface="Cambria"/>
              </a:rPr>
              <a:t>.xclbin file build process. </a:t>
            </a:r>
            <a:endParaRPr sz="2800">
              <a:solidFill>
                <a:srgbClr val="00529B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25" y="1763488"/>
            <a:ext cx="4438650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300" y="747699"/>
            <a:ext cx="3733975" cy="52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27868" y="81914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VII. Testing &amp; Demonstration – Software</a:t>
            </a:r>
            <a:endParaRPr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27868" y="2145452"/>
            <a:ext cx="82257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A set of popular test images were used to compare the results of the MATLAB function and the C++ code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In the final presentation, results from the MATLAB function will be used for visual comparison with the hardware results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Whereas, results from the C++ code will be used to compare the speedup with the hardware implementation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190600" y="722752"/>
            <a:ext cx="3372732" cy="979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VIII. Dataset Used </a:t>
            </a:r>
            <a:endParaRPr/>
          </a:p>
        </p:txBody>
      </p:sp>
      <p:sp>
        <p:nvSpPr>
          <p:cNvPr id="256" name="Google Shape;256;p3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monkey with its mouth open&#10;&#10;Description automatically generated" id="257" name="Google Shape;257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9" y="3618553"/>
            <a:ext cx="2631600" cy="24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person, object, sky&#10;&#10;Description automatically generated" id="258" name="Google Shape;25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695" y="861162"/>
            <a:ext cx="2631533" cy="263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earing a hat&#10;&#10;Description automatically generated" id="259" name="Google Shape;25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6233" y="861161"/>
            <a:ext cx="2631533" cy="2631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227843" y="619124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&amp; Demonstration – AWS</a:t>
            </a:r>
            <a:endParaRPr/>
          </a:p>
        </p:txBody>
      </p:sp>
      <p:sp>
        <p:nvSpPr>
          <p:cNvPr id="265" name="Google Shape;265;p4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25" y="1220687"/>
            <a:ext cx="8665743" cy="441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27868" y="701611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I. </a:t>
            </a:r>
            <a:r>
              <a:rPr lang="en-US"/>
              <a:t>Project Description : 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289768" y="1209546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The Median Filter is a nonlinear digital filtering technique for removal of noise from images. 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It works particularly well for certain types of random noises like the salt and pepper noise. 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This method is often used as a preprocessing step for edge detection algorithms. It is advantageous as this method better preserves the edges in certain instances. 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The amazon web services cloud platform is compatible with existing FPGA algorithms hence makes it a versatile open source platform for accelerated computing. </a:t>
            </a:r>
            <a:endParaRPr/>
          </a:p>
          <a:p>
            <a:pPr indent="0" lvl="0" marL="142875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None/>
            </a:pPr>
            <a:br>
              <a:rPr lang="en-US"/>
            </a:br>
            <a:endParaRPr/>
          </a:p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227843" y="619124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&amp; Demonstration – AWS</a:t>
            </a:r>
            <a:endParaRPr/>
          </a:p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425" y="1302900"/>
            <a:ext cx="6132051" cy="388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/>
        </p:nvSpPr>
        <p:spPr>
          <a:xfrm>
            <a:off x="427500" y="5187600"/>
            <a:ext cx="782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Connected to the RDP Client where the instance is running Centos 7 and the FPGA Developer AMI. + SDx Setup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327868" y="704155"/>
            <a:ext cx="8225700" cy="101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IX. Results – HW AWS </a:t>
            </a:r>
            <a:endParaRPr/>
          </a:p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02" y="1270225"/>
            <a:ext cx="8091575" cy="49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9" name="Google Shape;2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74" y="1145700"/>
            <a:ext cx="7659251" cy="43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175" y="650400"/>
            <a:ext cx="75914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/>
        </p:nvSpPr>
        <p:spPr>
          <a:xfrm>
            <a:off x="332025" y="5562225"/>
            <a:ext cx="891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 sz="2000">
                <a:solidFill>
                  <a:srgbClr val="00529B"/>
                </a:solidFill>
                <a:latin typeface="Cambria"/>
                <a:ea typeface="Cambria"/>
                <a:cs typeface="Cambria"/>
                <a:sym typeface="Cambria"/>
              </a:rPr>
              <a:t>As observed in the last few statements the SW emulation is run in 16sec. This is inclusive of build time. </a:t>
            </a:r>
            <a:endParaRPr sz="2000">
              <a:solidFill>
                <a:srgbClr val="00529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27868" y="1191805"/>
            <a:ext cx="8225700" cy="101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327868" y="2307817"/>
            <a:ext cx="8225700" cy="373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75" y="712188"/>
            <a:ext cx="834390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/>
        </p:nvSpPr>
        <p:spPr>
          <a:xfrm>
            <a:off x="207500" y="5038900"/>
            <a:ext cx="908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 sz="2000">
                <a:solidFill>
                  <a:srgbClr val="00529B"/>
                </a:solidFill>
                <a:latin typeface="Cambria"/>
                <a:ea typeface="Cambria"/>
                <a:cs typeface="Cambria"/>
                <a:sym typeface="Cambria"/>
              </a:rPr>
              <a:t>As observed in the last few statements the HW emulation is run in 2m 39sec. This is inclusive of build time which seems to be considerable in this case. ( HW implementation should have lower time than SW implementation ) </a:t>
            </a:r>
            <a:endParaRPr sz="2000">
              <a:solidFill>
                <a:srgbClr val="00529B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459209" y="770699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 </a:t>
            </a:r>
            <a:r>
              <a:rPr lang="en-US"/>
              <a:t>– MATLAB</a:t>
            </a:r>
            <a:endParaRPr/>
          </a:p>
        </p:txBody>
      </p:sp>
      <p:pic>
        <p:nvPicPr>
          <p:cNvPr descr="A person wearing a hat&#10;&#10;Description automatically generated" id="307" name="Google Shape;307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037" y="1786569"/>
            <a:ext cx="3568500" cy="35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45"/>
          <p:cNvSpPr txBox="1"/>
          <p:nvPr/>
        </p:nvSpPr>
        <p:spPr>
          <a:xfrm>
            <a:off x="1481461" y="5440970"/>
            <a:ext cx="19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Original Image (128X128)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5253467" y="5440969"/>
            <a:ext cx="2880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medfilt2()  (12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8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X12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8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449" y="1794949"/>
            <a:ext cx="3568500" cy="3551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327868" y="819149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 – C++</a:t>
            </a:r>
            <a:endParaRPr/>
          </a:p>
        </p:txBody>
      </p:sp>
      <p:pic>
        <p:nvPicPr>
          <p:cNvPr descr="A person wearing a hat&#10;&#10;Description automatically generated" id="317" name="Google Shape;317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835020"/>
            <a:ext cx="3730500" cy="3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46"/>
          <p:cNvSpPr txBox="1"/>
          <p:nvPr/>
        </p:nvSpPr>
        <p:spPr>
          <a:xfrm>
            <a:off x="1525134" y="5602453"/>
            <a:ext cx="19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Original Image (128X128)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20" name="Google Shape;320;p46"/>
          <p:cNvSpPr txBox="1"/>
          <p:nvPr/>
        </p:nvSpPr>
        <p:spPr>
          <a:xfrm>
            <a:off x="5457485" y="5637831"/>
            <a:ext cx="2385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 C++ (126X126)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625" y="1835025"/>
            <a:ext cx="3730501" cy="3721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327868" y="819149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 – Hardware</a:t>
            </a:r>
            <a:endParaRPr/>
          </a:p>
        </p:txBody>
      </p:sp>
      <p:pic>
        <p:nvPicPr>
          <p:cNvPr descr="A person wearing a hat&#10;&#10;Description automatically generated" id="327" name="Google Shape;327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835020"/>
            <a:ext cx="3730500" cy="3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47"/>
          <p:cNvSpPr txBox="1"/>
          <p:nvPr/>
        </p:nvSpPr>
        <p:spPr>
          <a:xfrm>
            <a:off x="1525134" y="5602453"/>
            <a:ext cx="19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Original Image (128X128)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5457472" y="5637825"/>
            <a:ext cx="3005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 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Hardware Implementation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(12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8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X12</a:t>
            </a: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8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31" name="Google Shape;331;p47"/>
          <p:cNvPicPr preferRelativeResize="0"/>
          <p:nvPr/>
        </p:nvPicPr>
        <p:blipFill rotWithShape="1">
          <a:blip r:embed="rId4">
            <a:alphaModFix/>
          </a:blip>
          <a:srcRect b="35121" l="34615" r="34615" t="13688"/>
          <a:stretch/>
        </p:blipFill>
        <p:spPr>
          <a:xfrm>
            <a:off x="4706325" y="1835025"/>
            <a:ext cx="3887306" cy="3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289768" y="919699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MATLAB vs Hardware Output</a:t>
            </a:r>
            <a:endParaRPr/>
          </a:p>
        </p:txBody>
      </p:sp>
      <p:sp>
        <p:nvSpPr>
          <p:cNvPr id="337" name="Google Shape;337;p4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wearing a hat&#10;&#10;Description automatically generated" id="338" name="Google Shape;33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899" y="1693725"/>
            <a:ext cx="3793276" cy="37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525" y="1702700"/>
            <a:ext cx="3793276" cy="377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type="title"/>
          </p:nvPr>
        </p:nvSpPr>
        <p:spPr>
          <a:xfrm>
            <a:off x="289768" y="919699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MATLAB vs Hardware Output</a:t>
            </a:r>
            <a:endParaRPr/>
          </a:p>
        </p:txBody>
      </p:sp>
      <p:sp>
        <p:nvSpPr>
          <p:cNvPr id="345" name="Google Shape;345;p4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323" y="1657887"/>
            <a:ext cx="5677349" cy="35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9"/>
          <p:cNvSpPr txBox="1"/>
          <p:nvPr/>
        </p:nvSpPr>
        <p:spPr>
          <a:xfrm>
            <a:off x="1733332" y="5333650"/>
            <a:ext cx="5463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 hardware and matlab output are the same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289768" y="919699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C++</a:t>
            </a:r>
            <a:r>
              <a:rPr lang="en-US"/>
              <a:t> vs Hardware Output</a:t>
            </a:r>
            <a:endParaRPr/>
          </a:p>
        </p:txBody>
      </p:sp>
      <p:sp>
        <p:nvSpPr>
          <p:cNvPr id="353" name="Google Shape;353;p5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50"/>
          <p:cNvSpPr txBox="1"/>
          <p:nvPr/>
        </p:nvSpPr>
        <p:spPr>
          <a:xfrm>
            <a:off x="394750" y="1929000"/>
            <a:ext cx="7829700" cy="3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mbria"/>
              <a:buChar char="●"/>
            </a:pPr>
            <a:r>
              <a:rPr lang="en-US" sz="240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Hardware speed up: 9.77</a:t>
            </a:r>
            <a:endParaRPr sz="240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mbria"/>
              <a:buChar char="●"/>
            </a:pPr>
            <a:r>
              <a:rPr lang="en-US" sz="240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Hardware speed up without IO: 176.15</a:t>
            </a:r>
            <a:endParaRPr sz="240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27868" y="81914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II. Software Algorithm – MATLAB 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27868" y="2307817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2400"/>
              <a:t>Medfilt2() – 2D Median Filtering</a:t>
            </a:r>
            <a:endParaRPr/>
          </a:p>
          <a:p>
            <a:pPr indent="0" lvl="1" marL="228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J = medfilt2(I) </a:t>
            </a:r>
            <a:endParaRPr/>
          </a:p>
          <a:p>
            <a:pPr indent="0" lvl="1" marL="228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performs median filtering of the image I in two dimensions.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 sz="2400"/>
              <a:t>Each output pixel contains the median value in a 3-by-3 neighborhood in the input image.</a:t>
            </a:r>
            <a:endParaRPr/>
          </a:p>
          <a:p>
            <a:pPr indent="-114300" lvl="0" marL="228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>
            <p:ph type="title"/>
          </p:nvPr>
        </p:nvSpPr>
        <p:spPr>
          <a:xfrm>
            <a:off x="289768" y="919699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Salt &amp; Pepper Noise</a:t>
            </a:r>
            <a:endParaRPr/>
          </a:p>
        </p:txBody>
      </p:sp>
      <p:pic>
        <p:nvPicPr>
          <p:cNvPr descr="A picture containing photo, indoor, white&#10;&#10;Description automatically generated" id="360" name="Google Shape;360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821" y="1804942"/>
            <a:ext cx="3721800" cy="3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ack and white photo of a person&#10;&#10;Description automatically generated" id="362" name="Google Shape;36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376" y="1804941"/>
            <a:ext cx="3713069" cy="37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1"/>
          <p:cNvSpPr txBox="1"/>
          <p:nvPr/>
        </p:nvSpPr>
        <p:spPr>
          <a:xfrm>
            <a:off x="1080613" y="5535566"/>
            <a:ext cx="271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Input Image – Salt &amp; Pepper Noise (128X128)</a:t>
            </a:r>
            <a:endParaRPr/>
          </a:p>
        </p:txBody>
      </p:sp>
      <p:sp>
        <p:nvSpPr>
          <p:cNvPr id="364" name="Google Shape;364;p51"/>
          <p:cNvSpPr txBox="1"/>
          <p:nvPr/>
        </p:nvSpPr>
        <p:spPr>
          <a:xfrm>
            <a:off x="5142833" y="5535566"/>
            <a:ext cx="3120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medfilt2()  (128X128)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wearing a hat&#10;&#10;Description automatically generated" id="370" name="Google Shape;37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289" y="1155891"/>
            <a:ext cx="2654109" cy="2654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photo of a person&#10;&#10;Description automatically generated" id="371" name="Google Shape;37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779" y="3884803"/>
            <a:ext cx="2641618" cy="265410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2"/>
          <p:cNvSpPr/>
          <p:nvPr/>
        </p:nvSpPr>
        <p:spPr>
          <a:xfrm>
            <a:off x="1362400" y="711756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MATLAB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5319375" y="71175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Hardware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2"/>
          <p:cNvSpPr/>
          <p:nvPr/>
        </p:nvSpPr>
        <p:spPr>
          <a:xfrm>
            <a:off x="-282625" y="2298279"/>
            <a:ext cx="210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Without Noise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75" name="Google Shape;375;p52"/>
          <p:cNvSpPr/>
          <p:nvPr/>
        </p:nvSpPr>
        <p:spPr>
          <a:xfrm>
            <a:off x="-282625" y="5027191"/>
            <a:ext cx="210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With Noise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300" y="1081038"/>
            <a:ext cx="2654099" cy="264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6300" y="3874950"/>
            <a:ext cx="2641625" cy="264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53"/>
          <p:cNvSpPr/>
          <p:nvPr/>
        </p:nvSpPr>
        <p:spPr>
          <a:xfrm>
            <a:off x="1362400" y="711756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MATLAB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3"/>
          <p:cNvSpPr/>
          <p:nvPr/>
        </p:nvSpPr>
        <p:spPr>
          <a:xfrm>
            <a:off x="5319375" y="71175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Hardware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3"/>
          <p:cNvSpPr/>
          <p:nvPr/>
        </p:nvSpPr>
        <p:spPr>
          <a:xfrm>
            <a:off x="-282625" y="2298279"/>
            <a:ext cx="210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Baboon 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86" name="Google Shape;386;p53"/>
          <p:cNvSpPr/>
          <p:nvPr/>
        </p:nvSpPr>
        <p:spPr>
          <a:xfrm>
            <a:off x="-282625" y="5027191"/>
            <a:ext cx="210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Cameraman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87" name="Google Shape;387;p53"/>
          <p:cNvPicPr preferRelativeResize="0"/>
          <p:nvPr/>
        </p:nvPicPr>
        <p:blipFill rotWithShape="1">
          <a:blip r:embed="rId3">
            <a:alphaModFix/>
          </a:blip>
          <a:srcRect b="37147" l="34819" r="35376" t="13833"/>
          <a:stretch/>
        </p:blipFill>
        <p:spPr>
          <a:xfrm>
            <a:off x="1547775" y="1081050"/>
            <a:ext cx="2710922" cy="262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626" y="3828888"/>
            <a:ext cx="2785776" cy="276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475" y="1081050"/>
            <a:ext cx="2635119" cy="262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8575" y="3856376"/>
            <a:ext cx="2710925" cy="27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p54"/>
          <p:cNvSpPr/>
          <p:nvPr/>
        </p:nvSpPr>
        <p:spPr>
          <a:xfrm>
            <a:off x="981400" y="1702356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MATLAB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/>
          <p:cNvSpPr/>
          <p:nvPr/>
        </p:nvSpPr>
        <p:spPr>
          <a:xfrm>
            <a:off x="4938375" y="170235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Hardware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54"/>
          <p:cNvPicPr preferRelativeResize="0"/>
          <p:nvPr/>
        </p:nvPicPr>
        <p:blipFill rotWithShape="1">
          <a:blip r:embed="rId3">
            <a:alphaModFix/>
          </a:blip>
          <a:srcRect b="12572" l="17719" r="18358" t="5681"/>
          <a:stretch/>
        </p:blipFill>
        <p:spPr>
          <a:xfrm>
            <a:off x="1436975" y="2224056"/>
            <a:ext cx="251460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4"/>
          <p:cNvPicPr preferRelativeResize="0"/>
          <p:nvPr/>
        </p:nvPicPr>
        <p:blipFill rotWithShape="1">
          <a:blip r:embed="rId4">
            <a:alphaModFix/>
          </a:blip>
          <a:srcRect b="12776" l="17720" r="18143" t="5476"/>
          <a:stretch/>
        </p:blipFill>
        <p:spPr>
          <a:xfrm>
            <a:off x="4938375" y="2214531"/>
            <a:ext cx="255270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4"/>
          <p:cNvSpPr txBox="1"/>
          <p:nvPr>
            <p:ph idx="4294967295" type="title"/>
          </p:nvPr>
        </p:nvSpPr>
        <p:spPr>
          <a:xfrm>
            <a:off x="402593" y="907174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Images with Variable Size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/>
          <p:nvPr>
            <p:ph type="title"/>
          </p:nvPr>
        </p:nvSpPr>
        <p:spPr>
          <a:xfrm>
            <a:off x="327930" y="634543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Conclusion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07" name="Google Shape;407;p55"/>
          <p:cNvSpPr txBox="1"/>
          <p:nvPr>
            <p:ph idx="1" type="body"/>
          </p:nvPr>
        </p:nvSpPr>
        <p:spPr>
          <a:xfrm>
            <a:off x="327918" y="1151353"/>
            <a:ext cx="82257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We have successfully implemented the Median Filter on the Zedboard and AWS. </a:t>
            </a:r>
            <a:br>
              <a:rPr lang="en-US"/>
            </a:br>
            <a:r>
              <a:rPr lang="en-US"/>
              <a:t>We have verified the speedup in comparison to C++ Software execution. 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Pixel by pixel verification was done to compare the hardware and the MATLAB outputs. 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SW and HW Emulation times were compared when implemented on AWS EC2 F1 instance.</a:t>
            </a:r>
            <a:endParaRPr/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Based on the Results obtained we observe a 8.9x speed increase in the hardware implementation compared to the C++ Software implementation and 131.64 speedup was observed between the SW and HW emulations.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/>
          </a:p>
        </p:txBody>
      </p:sp>
      <p:sp>
        <p:nvSpPr>
          <p:cNvPr id="408" name="Google Shape;408;p5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27868" y="711038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Software Algorithm – C++ 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27875" y="1653550"/>
            <a:ext cx="4687200" cy="4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>
                <a:solidFill>
                  <a:srgbClr val="00529B"/>
                </a:solidFill>
              </a:rPr>
              <a:t>Input image of size 128x128 was used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>
                <a:solidFill>
                  <a:srgbClr val="00529B"/>
                </a:solidFill>
              </a:rPr>
              <a:t>A 3x3 window was obtained at each pixel</a:t>
            </a:r>
            <a:endParaRPr>
              <a:solidFill>
                <a:srgbClr val="00529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DB18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■</a:t>
            </a:r>
            <a:r>
              <a:rPr lang="en-US">
                <a:solidFill>
                  <a:srgbClr val="00529B"/>
                </a:solidFill>
              </a:rPr>
              <a:t>Insertion</a:t>
            </a:r>
            <a:r>
              <a:rPr lang="en-US">
                <a:solidFill>
                  <a:srgbClr val="00529B"/>
                </a:solidFill>
              </a:rPr>
              <a:t> sort algorithm was used to arrange the window in ascending order</a:t>
            </a:r>
            <a:endParaRPr>
              <a:solidFill>
                <a:srgbClr val="00529B"/>
              </a:solidFill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250" y="1192350"/>
            <a:ext cx="3817225" cy="52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III.Hardware Algorithm</a:t>
            </a:r>
            <a:endParaRPr/>
          </a:p>
        </p:txBody>
      </p:sp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lh5.googleusercontent.com/ogKeeA6hv2NLBik9JBEkedhOFa7EamqYyaZZSJE5PhahqPysJXYgjs5CNIgfl86L96MmMjUaUj6KQ-eE6SKHmBn2JGSnNvYeL49VnvpuQuN5clhXdovyqJzMz3OdxVKN94p_GoZxL_Q"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428" y="1334775"/>
            <a:ext cx="1497932" cy="1645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kUAY2MIAriWzVkTgX4pkn6UCTZMnh099LpKBgy5E8hZILjJmLxdIUnllpZaiiu80MxWWjC1IFX-mCnSt-rFkPv9h_aOaIXTpyh79UxFneUVgU42S6Sr_I_uQwaRWa7HW-f66qnTA_A0" id="150" name="Google Shape;15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343" y="2997689"/>
            <a:ext cx="1476017" cy="1645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limUhDvtcndVdgWAG4IZlPRi1FUVdvo-zaaXYcHDunTIsspzFBpHX302N7yrUFvCsux0Z3UTdcS7JUTLVyDUyNafh_mxsKq86UCHSUOF_3J02rokGJYph7Qu7kxgWalF1vvIpBGRsWw" id="151" name="Google Shape;15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399" y="4773556"/>
            <a:ext cx="1424053" cy="1645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2882067" y="1900633"/>
            <a:ext cx="13596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Vertical Sort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2829613" y="3666791"/>
            <a:ext cx="159851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Horizontal Sort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2802718" y="5442658"/>
            <a:ext cx="148309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Diagonal Sort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5034280" y="1566545"/>
            <a:ext cx="3307080" cy="4920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Sort the pixels vertically with triple sorters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Sort the pixels horizontally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Sort accross the diagonal in the middle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The center of the square is the median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36" y="1419477"/>
            <a:ext cx="6665708" cy="225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7051" y="3903893"/>
            <a:ext cx="4989897" cy="199848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Hardware Algorithm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IV. Datapath Details : 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27868" y="1563483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First stage: 3*triple sorter in parallel, sort vertically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Second stage: 3*triple sorter in parallel, sort horizontally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Third stage: 1*triple sorter to sort diagonally</a:t>
            </a:r>
            <a:endParaRPr/>
          </a:p>
          <a:p>
            <a:pPr indent="-314325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50"/>
              <a:buChar char="■"/>
            </a:pPr>
            <a:r>
              <a:rPr lang="en-US"/>
              <a:t>Latency: 3 stages*3 cycles per stage = 9 cycles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405968" y="134032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Datapath: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623" y="1896602"/>
            <a:ext cx="8125289" cy="443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753623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V. Design and Implementation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7693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Design and Implementation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Datapath: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49" y="2446750"/>
            <a:ext cx="8832301" cy="254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NE Theme Slide Deck">
  <a:themeElements>
    <a:clrScheme name="Custom 7">
      <a:dk1>
        <a:srgbClr val="000000"/>
      </a:dk1>
      <a:lt1>
        <a:srgbClr val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NE Theme Slide Deck">
  <a:themeElements>
    <a:clrScheme name="Custom 7">
      <a:dk1>
        <a:srgbClr val="000000"/>
      </a:dk1>
      <a:lt1>
        <a:srgbClr val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